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6" r:id="rId3"/>
    <p:sldId id="287" r:id="rId4"/>
    <p:sldId id="288" r:id="rId5"/>
    <p:sldId id="289" r:id="rId6"/>
    <p:sldId id="291" r:id="rId7"/>
    <p:sldId id="292" r:id="rId8"/>
    <p:sldId id="293" r:id="rId9"/>
    <p:sldId id="290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8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392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ADFCF-021D-48E8-9D83-547645F93917}" type="datetimeFigureOut">
              <a:rPr lang="pt-BR" smtClean="0"/>
              <a:t>13/04/2020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3653E-88EF-4873-BEB6-CC39553A99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12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33653E-88EF-4873-BEB6-CC39553A998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31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 userDrawn="1"/>
        </p:nvSpPr>
        <p:spPr>
          <a:xfrm>
            <a:off x="-144693" y="-171399"/>
            <a:ext cx="12336693" cy="7272808"/>
          </a:xfrm>
          <a:prstGeom prst="rect">
            <a:avLst/>
          </a:prstGeom>
          <a:solidFill>
            <a:schemeClr val="bg1">
              <a:lumMod val="8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0" dirty="0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9363447" y="14427"/>
            <a:ext cx="28328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da Interface de Desenvolvimento do Arduino </a:t>
            </a:r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11233793" y="6669360"/>
            <a:ext cx="9756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Naskh Medium" panose="01010101010101010101" pitchFamily="50" charset="-78"/>
                <a:cs typeface="Adobe Naskh Medium" panose="01010101010101010101" pitchFamily="50" charset="-78"/>
              </a:rPr>
              <a:t>André Luis </a:t>
            </a:r>
            <a:r>
              <a:rPr lang="pt-BR" sz="1000" b="1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Naskh Medium" panose="01010101010101010101" pitchFamily="50" charset="-78"/>
                <a:cs typeface="Adobe Naskh Medium" panose="01010101010101010101" pitchFamily="50" charset="-78"/>
              </a:rPr>
              <a:t>Lapolli</a:t>
            </a:r>
            <a:endParaRPr lang="pt-BR" sz="10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Naskh Medium" panose="01010101010101010101" pitchFamily="50" charset="-78"/>
              <a:cs typeface="Adobe Naskh Medium" panose="01010101010101010101" pitchFamily="50" charset="-7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A8FB1AC-D0BF-42CA-B077-662430A01B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12072664" cy="69175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1344" y="97573"/>
            <a:ext cx="116652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da Interface de Desenvolvimento Integrado </a:t>
            </a:r>
            <a:r>
              <a:rPr lang="pt-BR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383520" y="3152559"/>
            <a:ext cx="4540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351586" y="3747588"/>
            <a:ext cx="413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 do Arduíno</a:t>
            </a:r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2351584" y="435287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51586" y="4958152"/>
            <a:ext cx="4028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</a:t>
            </a:r>
            <a:endParaRPr lang="pt-BR" sz="28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29EF61-CA17-48B9-A1B3-3B97AED9FEF2}"/>
              </a:ext>
            </a:extLst>
          </p:cNvPr>
          <p:cNvSpPr txBox="1"/>
          <p:nvPr/>
        </p:nvSpPr>
        <p:spPr>
          <a:xfrm>
            <a:off x="1019434" y="1584877"/>
            <a:ext cx="10009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5450" indent="-1695450" algn="just"/>
            <a:r>
              <a:rPr lang="pt-BR" sz="3200" b="1" dirty="0"/>
              <a:t>Objetivo:</a:t>
            </a:r>
            <a:r>
              <a:rPr lang="pt-BR" sz="3200" dirty="0"/>
              <a:t> Desenvolver simulações do Arduíno no </a:t>
            </a:r>
            <a:r>
              <a:rPr lang="pt-BR" sz="3200" dirty="0" err="1"/>
              <a:t>SimulIDE</a:t>
            </a:r>
            <a:endParaRPr lang="pt-BR" sz="32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71B6FF8-64AA-4ED7-BD7C-20E604A77A1B}"/>
              </a:ext>
            </a:extLst>
          </p:cNvPr>
          <p:cNvSpPr txBox="1"/>
          <p:nvPr/>
        </p:nvSpPr>
        <p:spPr>
          <a:xfrm>
            <a:off x="2383520" y="2564904"/>
            <a:ext cx="4496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 rot="5400000">
            <a:off x="-1203058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Novo circuito.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AA71E4D-512F-4AC2-ADF7-2E29FA846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337592"/>
            <a:ext cx="11809312" cy="52485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2123086-FD67-48D8-89A5-618A7713CFCF}"/>
              </a:ext>
            </a:extLst>
          </p:cNvPr>
          <p:cNvSpPr txBox="1"/>
          <p:nvPr/>
        </p:nvSpPr>
        <p:spPr>
          <a:xfrm rot="5400000">
            <a:off x="6397377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Novo código.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A5A6F9-9287-4AD1-AF1B-CB5276D9D81D}"/>
              </a:ext>
            </a:extLst>
          </p:cNvPr>
          <p:cNvSpPr txBox="1"/>
          <p:nvPr/>
        </p:nvSpPr>
        <p:spPr>
          <a:xfrm rot="5400000">
            <a:off x="-837028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Abrir um circuito.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21C5DA-5F0C-4FE3-BEC7-FD69EE9A7F2C}"/>
              </a:ext>
            </a:extLst>
          </p:cNvPr>
          <p:cNvSpPr txBox="1"/>
          <p:nvPr/>
        </p:nvSpPr>
        <p:spPr>
          <a:xfrm rot="5400000">
            <a:off x="6848588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Abrir um código.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E979AC5-EEF3-4B0F-A29D-B5ACCE82C0FF}"/>
              </a:ext>
            </a:extLst>
          </p:cNvPr>
          <p:cNvSpPr txBox="1"/>
          <p:nvPr/>
        </p:nvSpPr>
        <p:spPr>
          <a:xfrm rot="5400000">
            <a:off x="-398990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Salvar o circuito.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4D05F26-5FB9-491A-B3E8-99A4BB4271EA}"/>
              </a:ext>
            </a:extLst>
          </p:cNvPr>
          <p:cNvSpPr txBox="1"/>
          <p:nvPr/>
        </p:nvSpPr>
        <p:spPr>
          <a:xfrm rot="5400000">
            <a:off x="7285930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Salvar o código.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589DCDC-C33A-4858-A305-D24FA07C6B03}"/>
              </a:ext>
            </a:extLst>
          </p:cNvPr>
          <p:cNvSpPr txBox="1"/>
          <p:nvPr/>
        </p:nvSpPr>
        <p:spPr>
          <a:xfrm rot="5400000">
            <a:off x="52222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Salvar o circuito como.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8F399438-E310-4E68-8485-0B2B49F0F956}"/>
              </a:ext>
            </a:extLst>
          </p:cNvPr>
          <p:cNvSpPr txBox="1"/>
          <p:nvPr/>
        </p:nvSpPr>
        <p:spPr>
          <a:xfrm rot="5400000">
            <a:off x="7651262" y="2319909"/>
            <a:ext cx="352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Salvar o código com.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5C41B2E-5B95-4FED-930A-44DE35BDAF7B}"/>
              </a:ext>
            </a:extLst>
          </p:cNvPr>
          <p:cNvSpPr txBox="1"/>
          <p:nvPr/>
        </p:nvSpPr>
        <p:spPr>
          <a:xfrm rot="5400000">
            <a:off x="57056" y="2833088"/>
            <a:ext cx="4464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Iniciar e finalizar a simulação.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E630972-E718-476B-BDAF-6D8F5F812A61}"/>
              </a:ext>
            </a:extLst>
          </p:cNvPr>
          <p:cNvSpPr txBox="1"/>
          <p:nvPr/>
        </p:nvSpPr>
        <p:spPr>
          <a:xfrm rot="5400000">
            <a:off x="7658846" y="2833088"/>
            <a:ext cx="4464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Pesquisar, procurar.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5EE0772-9340-4646-816A-54188AF82860}"/>
              </a:ext>
            </a:extLst>
          </p:cNvPr>
          <p:cNvSpPr txBox="1"/>
          <p:nvPr/>
        </p:nvSpPr>
        <p:spPr>
          <a:xfrm>
            <a:off x="536281" y="5313195"/>
            <a:ext cx="11009461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3200" dirty="0"/>
              <a:t>Os outros botões serão tratados no momento da simulação do Arduino.</a:t>
            </a:r>
          </a:p>
        </p:txBody>
      </p:sp>
    </p:spTree>
    <p:extLst>
      <p:ext uri="{BB962C8B-B14F-4D97-AF65-F5344CB8AC3E}">
        <p14:creationId xmlns:p14="http://schemas.microsoft.com/office/powerpoint/2010/main" val="3894799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2055AAE-D910-4FB0-BF28-703D23373242}"/>
              </a:ext>
            </a:extLst>
          </p:cNvPr>
          <p:cNvCxnSpPr/>
          <p:nvPr/>
        </p:nvCxnSpPr>
        <p:spPr>
          <a:xfrm flipV="1">
            <a:off x="6960096" y="4351730"/>
            <a:ext cx="2376264" cy="15558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7DA526A0-2F33-40F6-B47B-50D5EC81E90B}"/>
              </a:ext>
            </a:extLst>
          </p:cNvPr>
          <p:cNvSpPr txBox="1"/>
          <p:nvPr/>
        </p:nvSpPr>
        <p:spPr>
          <a:xfrm>
            <a:off x="0" y="0"/>
            <a:ext cx="413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 do Arduíno</a:t>
            </a:r>
            <a:endParaRPr lang="pt-BR" sz="28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8501FC5-51DC-4DD5-82FE-2E1D8ABBD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788860"/>
            <a:ext cx="7781925" cy="291465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91E12A2-ABEA-4DDF-A087-6AD43D5EFD12}"/>
              </a:ext>
            </a:extLst>
          </p:cNvPr>
          <p:cNvSpPr txBox="1"/>
          <p:nvPr/>
        </p:nvSpPr>
        <p:spPr>
          <a:xfrm>
            <a:off x="468407" y="559145"/>
            <a:ext cx="11100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Este foi o sistema escolhido para fazermos a nossa simulação. Há vários outros para você verificar.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F515435-4C0C-4E0F-8D3E-572AD1ACF019}"/>
              </a:ext>
            </a:extLst>
          </p:cNvPr>
          <p:cNvSpPr txBox="1"/>
          <p:nvPr/>
        </p:nvSpPr>
        <p:spPr>
          <a:xfrm>
            <a:off x="473383" y="5215097"/>
            <a:ext cx="11100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Normalmente ele já vem com o programa embutido, se não tiver, basta clicar com o botão da direita do mouse (sobre a placa) e baixar do firmware.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B1A80AF-AFF0-407F-8552-93D96385C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272" y="2246705"/>
            <a:ext cx="31813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028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DA526A0-2F33-40F6-B47B-50D5EC81E90B}"/>
              </a:ext>
            </a:extLst>
          </p:cNvPr>
          <p:cNvSpPr txBox="1"/>
          <p:nvPr/>
        </p:nvSpPr>
        <p:spPr>
          <a:xfrm>
            <a:off x="0" y="0"/>
            <a:ext cx="4132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 do Arduíno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91E12A2-ABEA-4DDF-A087-6AD43D5EFD12}"/>
              </a:ext>
            </a:extLst>
          </p:cNvPr>
          <p:cNvSpPr txBox="1"/>
          <p:nvPr/>
        </p:nvSpPr>
        <p:spPr>
          <a:xfrm>
            <a:off x="468407" y="559145"/>
            <a:ext cx="11100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Conforme se movimenta o potenciômetro os </a:t>
            </a:r>
            <a:r>
              <a:rPr lang="pt-BR" sz="2800" dirty="0" err="1"/>
              <a:t>leds</a:t>
            </a:r>
            <a:r>
              <a:rPr lang="pt-BR" sz="2800" dirty="0"/>
              <a:t> acendem.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BCF5FC3A-BCD5-4316-9101-A21EB8213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1143920"/>
            <a:ext cx="5429250" cy="3486150"/>
          </a:xfrm>
          <a:prstGeom prst="rect">
            <a:avLst/>
          </a:prstGeom>
        </p:spPr>
      </p:pic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84A8784-8E0F-4C71-B217-DB786ACE70ED}"/>
              </a:ext>
            </a:extLst>
          </p:cNvPr>
          <p:cNvCxnSpPr/>
          <p:nvPr/>
        </p:nvCxnSpPr>
        <p:spPr>
          <a:xfrm>
            <a:off x="5375920" y="980728"/>
            <a:ext cx="0" cy="9361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Imagem 10">
            <a:extLst>
              <a:ext uri="{FF2B5EF4-FFF2-40B4-BE49-F238E27FC236}">
                <a16:creationId xmlns:a16="http://schemas.microsoft.com/office/drawing/2014/main" id="{52DFB132-7CC5-426D-AB60-42522AFBD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4220" y="1268760"/>
            <a:ext cx="3790950" cy="35814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E1989CC9-A87D-4212-9393-598AE62B6CAE}"/>
              </a:ext>
            </a:extLst>
          </p:cNvPr>
          <p:cNvSpPr txBox="1"/>
          <p:nvPr/>
        </p:nvSpPr>
        <p:spPr>
          <a:xfrm>
            <a:off x="468407" y="5190860"/>
            <a:ext cx="11100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Observem a tela da direita o programa já compilado em Hexadecimal.</a:t>
            </a:r>
          </a:p>
        </p:txBody>
      </p:sp>
    </p:spTree>
    <p:extLst>
      <p:ext uri="{BB962C8B-B14F-4D97-AF65-F5344CB8AC3E}">
        <p14:creationId xmlns:p14="http://schemas.microsoft.com/office/powerpoint/2010/main" val="421146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79D429-8D14-44A7-ABC8-556833A6D813}"/>
              </a:ext>
            </a:extLst>
          </p:cNvPr>
          <p:cNvSpPr/>
          <p:nvPr/>
        </p:nvSpPr>
        <p:spPr>
          <a:xfrm>
            <a:off x="0" y="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A7BADDA-46BB-4E1D-AF23-1E6473B31992}"/>
              </a:ext>
            </a:extLst>
          </p:cNvPr>
          <p:cNvSpPr txBox="1"/>
          <p:nvPr/>
        </p:nvSpPr>
        <p:spPr>
          <a:xfrm>
            <a:off x="468407" y="559145"/>
            <a:ext cx="11100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Neste momento vamos transferir o exemplo do Arduino para ver o funcionamento no </a:t>
            </a:r>
            <a:r>
              <a:rPr lang="pt-BR" sz="2800" dirty="0" err="1"/>
              <a:t>SimulIDE</a:t>
            </a:r>
            <a:r>
              <a:rPr lang="pt-BR" sz="2800" dirty="0"/>
              <a:t>. Primeiro você vai nos componentes e baixa uma placa do Arduino uno.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4206DCF-AC76-4302-B748-B0ED3A620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46" y="2095500"/>
            <a:ext cx="5610225" cy="2667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05B204B-485B-4287-A900-73CCCA883585}"/>
              </a:ext>
            </a:extLst>
          </p:cNvPr>
          <p:cNvSpPr txBox="1"/>
          <p:nvPr/>
        </p:nvSpPr>
        <p:spPr>
          <a:xfrm>
            <a:off x="6384032" y="1944140"/>
            <a:ext cx="529302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Se você disparar o simulador verá que nada irá acontecer.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Falta o programa.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O programa que você deve baixar é em hexadecimal. Existem duas formas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EE28CF-BB1E-4BC1-A2FB-5B45725C4A38}"/>
              </a:ext>
            </a:extLst>
          </p:cNvPr>
          <p:cNvSpPr txBox="1"/>
          <p:nvPr/>
        </p:nvSpPr>
        <p:spPr>
          <a:xfrm>
            <a:off x="468406" y="4966634"/>
            <a:ext cx="1110020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primeira, como já foi dito, é clicar com o botão da direita do mouse sobre a placa e baixar o firmware.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segunda....</a:t>
            </a:r>
          </a:p>
        </p:txBody>
      </p:sp>
    </p:spTree>
    <p:extLst>
      <p:ext uri="{BB962C8B-B14F-4D97-AF65-F5344CB8AC3E}">
        <p14:creationId xmlns:p14="http://schemas.microsoft.com/office/powerpoint/2010/main" val="108455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79D429-8D14-44A7-ABC8-556833A6D813}"/>
              </a:ext>
            </a:extLst>
          </p:cNvPr>
          <p:cNvSpPr/>
          <p:nvPr/>
        </p:nvSpPr>
        <p:spPr>
          <a:xfrm>
            <a:off x="0" y="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A7BADDA-46BB-4E1D-AF23-1E6473B31992}"/>
              </a:ext>
            </a:extLst>
          </p:cNvPr>
          <p:cNvSpPr txBox="1"/>
          <p:nvPr/>
        </p:nvSpPr>
        <p:spPr>
          <a:xfrm>
            <a:off x="468407" y="559145"/>
            <a:ext cx="7499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é baixar o hexadecimal e posteriormente carregar.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7C62FC5-757A-446A-8A0D-64BB941F0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81" y="1275781"/>
            <a:ext cx="9929452" cy="5582591"/>
          </a:xfrm>
          <a:prstGeom prst="rect">
            <a:avLst/>
          </a:prstGeom>
        </p:spPr>
      </p:pic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7665BCCE-57E4-44BA-B0F6-CF6210956451}"/>
              </a:ext>
            </a:extLst>
          </p:cNvPr>
          <p:cNvCxnSpPr>
            <a:cxnSpLocks/>
          </p:cNvCxnSpPr>
          <p:nvPr/>
        </p:nvCxnSpPr>
        <p:spPr>
          <a:xfrm>
            <a:off x="7392144" y="1082365"/>
            <a:ext cx="37356" cy="7273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303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79D429-8D14-44A7-ABC8-556833A6D813}"/>
              </a:ext>
            </a:extLst>
          </p:cNvPr>
          <p:cNvSpPr/>
          <p:nvPr/>
        </p:nvSpPr>
        <p:spPr>
          <a:xfrm>
            <a:off x="0" y="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A7BADDA-46BB-4E1D-AF23-1E6473B31992}"/>
              </a:ext>
            </a:extLst>
          </p:cNvPr>
          <p:cNvSpPr txBox="1"/>
          <p:nvPr/>
        </p:nvSpPr>
        <p:spPr>
          <a:xfrm>
            <a:off x="468407" y="559145"/>
            <a:ext cx="8209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próximo passo é fazer a carga do programa na placa.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AF3B4BB-FE63-429A-80E1-C1461DA6B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46" y="1594693"/>
            <a:ext cx="6815498" cy="1906315"/>
          </a:xfrm>
          <a:prstGeom prst="rect">
            <a:avLst/>
          </a:prstGeom>
        </p:spPr>
      </p:pic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7665BCCE-57E4-44BA-B0F6-CF6210956451}"/>
              </a:ext>
            </a:extLst>
          </p:cNvPr>
          <p:cNvCxnSpPr>
            <a:cxnSpLocks/>
          </p:cNvCxnSpPr>
          <p:nvPr/>
        </p:nvCxnSpPr>
        <p:spPr>
          <a:xfrm>
            <a:off x="4079776" y="943566"/>
            <a:ext cx="144016" cy="9732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AA22072-B8A6-49A2-9B24-D99DF1BDACC5}"/>
              </a:ext>
            </a:extLst>
          </p:cNvPr>
          <p:cNvSpPr txBox="1"/>
          <p:nvPr/>
        </p:nvSpPr>
        <p:spPr>
          <a:xfrm>
            <a:off x="576646" y="4013336"/>
            <a:ext cx="110639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Os outros dois botões não são utilizados em nosso curso. São os de compilação e Debug.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FF0F3864-4243-478B-91E6-DA43AD945D6D}"/>
              </a:ext>
            </a:extLst>
          </p:cNvPr>
          <p:cNvCxnSpPr/>
          <p:nvPr/>
        </p:nvCxnSpPr>
        <p:spPr>
          <a:xfrm flipV="1">
            <a:off x="1775520" y="2348880"/>
            <a:ext cx="1800200" cy="21876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2FF9C274-AE19-461B-9A3D-7752E8AE7DB9}"/>
              </a:ext>
            </a:extLst>
          </p:cNvPr>
          <p:cNvCxnSpPr/>
          <p:nvPr/>
        </p:nvCxnSpPr>
        <p:spPr>
          <a:xfrm flipV="1">
            <a:off x="3287688" y="2348880"/>
            <a:ext cx="1440160" cy="21876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823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79D429-8D14-44A7-ABC8-556833A6D813}"/>
              </a:ext>
            </a:extLst>
          </p:cNvPr>
          <p:cNvSpPr/>
          <p:nvPr/>
        </p:nvSpPr>
        <p:spPr>
          <a:xfrm>
            <a:off x="0" y="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A7BADDA-46BB-4E1D-AF23-1E6473B31992}"/>
              </a:ext>
            </a:extLst>
          </p:cNvPr>
          <p:cNvSpPr txBox="1"/>
          <p:nvPr/>
        </p:nvSpPr>
        <p:spPr>
          <a:xfrm>
            <a:off x="468407" y="559145"/>
            <a:ext cx="113882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Para visualizar o código em linguagem de alto nível (C), o procedimento é o mesmo que baixar o hexa, basta clicar duas vezes no arquivo com </a:t>
            </a:r>
            <a:r>
              <a:rPr lang="pt-BR" sz="2800" dirty="0" err="1"/>
              <a:t>extesão</a:t>
            </a:r>
            <a:r>
              <a:rPr lang="pt-BR" sz="2800" dirty="0"/>
              <a:t> </a:t>
            </a:r>
            <a:r>
              <a:rPr lang="pt-BR" sz="2800" b="1" dirty="0" err="1"/>
              <a:t>ino</a:t>
            </a:r>
            <a:r>
              <a:rPr lang="pt-BR" sz="2800" dirty="0"/>
              <a:t>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A3012C1-C160-4D01-829F-A0E336DD3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2263554"/>
            <a:ext cx="11925300" cy="2943225"/>
          </a:xfrm>
          <a:prstGeom prst="rect">
            <a:avLst/>
          </a:prstGeom>
        </p:spPr>
      </p:pic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7665BCCE-57E4-44BA-B0F6-CF6210956451}"/>
              </a:ext>
            </a:extLst>
          </p:cNvPr>
          <p:cNvCxnSpPr>
            <a:cxnSpLocks/>
          </p:cNvCxnSpPr>
          <p:nvPr/>
        </p:nvCxnSpPr>
        <p:spPr>
          <a:xfrm>
            <a:off x="983432" y="1849742"/>
            <a:ext cx="1080120" cy="20833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36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79D429-8D14-44A7-ABC8-556833A6D813}"/>
              </a:ext>
            </a:extLst>
          </p:cNvPr>
          <p:cNvSpPr/>
          <p:nvPr/>
        </p:nvSpPr>
        <p:spPr>
          <a:xfrm>
            <a:off x="0" y="0"/>
            <a:ext cx="91923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Transferindo exemplo do Arduino para o 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A7BADDA-46BB-4E1D-AF23-1E6473B31992}"/>
              </a:ext>
            </a:extLst>
          </p:cNvPr>
          <p:cNvSpPr txBox="1"/>
          <p:nvPr/>
        </p:nvSpPr>
        <p:spPr>
          <a:xfrm>
            <a:off x="468407" y="559145"/>
            <a:ext cx="11388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Finalizando, para aumentar os teu conhecimentos, utilize o botão de ajuda.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FB8E546-3F99-48D4-8FFE-2C55CC6BF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772816"/>
            <a:ext cx="11341260" cy="1008112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BA5884A0-ECB2-4961-AE59-D39A21E2CF07}"/>
              </a:ext>
            </a:extLst>
          </p:cNvPr>
          <p:cNvCxnSpPr>
            <a:cxnSpLocks/>
          </p:cNvCxnSpPr>
          <p:nvPr/>
        </p:nvCxnSpPr>
        <p:spPr>
          <a:xfrm flipH="1">
            <a:off x="8904312" y="1082365"/>
            <a:ext cx="720080" cy="105049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62EEF71-5486-4F03-8D72-05AE602906F1}"/>
              </a:ext>
            </a:extLst>
          </p:cNvPr>
          <p:cNvSpPr txBox="1"/>
          <p:nvPr/>
        </p:nvSpPr>
        <p:spPr>
          <a:xfrm>
            <a:off x="401883" y="3320897"/>
            <a:ext cx="11388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Com ele você pode conhecer melhor as potencialidades do </a:t>
            </a:r>
            <a:r>
              <a:rPr lang="pt-BR" sz="2800" dirty="0" err="1"/>
              <a:t>SimulIDE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7748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C13266-CB45-470F-9D52-30D51A919E09}"/>
              </a:ext>
            </a:extLst>
          </p:cNvPr>
          <p:cNvSpPr txBox="1"/>
          <p:nvPr/>
        </p:nvSpPr>
        <p:spPr>
          <a:xfrm>
            <a:off x="0" y="0"/>
            <a:ext cx="4028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Finais</a:t>
            </a:r>
            <a:endParaRPr lang="pt-BR" sz="28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CA3F143-6301-4754-A5F8-6013072BC87C}"/>
              </a:ext>
            </a:extLst>
          </p:cNvPr>
          <p:cNvSpPr txBox="1"/>
          <p:nvPr/>
        </p:nvSpPr>
        <p:spPr>
          <a:xfrm>
            <a:off x="468407" y="559145"/>
            <a:ext cx="1138823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Nesta aula você teve a oportunidade de conhecer o </a:t>
            </a:r>
            <a:r>
              <a:rPr lang="pt-BR" sz="2800" dirty="0" err="1"/>
              <a:t>SimulIDE</a:t>
            </a:r>
            <a:r>
              <a:rPr lang="pt-BR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Da mesma forma, utilizamos um exemplo criado no Arduino e transferimos para o simulador.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Daqui para frente, é importante destacar que os projetos vão ser criados na plataforma do Arduino, compilado (transformado em linguagem de máquina) e depois desenvolvido na plataforma do </a:t>
            </a:r>
            <a:r>
              <a:rPr lang="pt-BR" sz="2800" dirty="0" err="1"/>
              <a:t>SimulIDE</a:t>
            </a:r>
            <a:r>
              <a:rPr lang="pt-BR" sz="2800" dirty="0"/>
              <a:t> e testado.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Até as </a:t>
            </a:r>
            <a:r>
              <a:rPr lang="pt-BR" sz="2800"/>
              <a:t>próximas aulas.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29012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51584" y="1700808"/>
            <a:ext cx="6984776" cy="3096344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Circle">
              <a:avLst>
                <a:gd name="adj" fmla="val 10833163"/>
              </a:avLst>
            </a:prstTxWarp>
            <a:spAutoFit/>
          </a:bodyPr>
          <a:lstStyle/>
          <a:p>
            <a:pPr algn="ctr"/>
            <a:r>
              <a:rPr lang="pt-BR" sz="199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 fim....O fim</a:t>
            </a:r>
          </a:p>
        </p:txBody>
      </p:sp>
    </p:spTree>
    <p:extLst>
      <p:ext uri="{BB962C8B-B14F-4D97-AF65-F5344CB8AC3E}">
        <p14:creationId xmlns:p14="http://schemas.microsoft.com/office/powerpoint/2010/main" val="404627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2F8C9840-D1D9-429F-A526-ADD8AA9C353B}"/>
              </a:ext>
            </a:extLst>
          </p:cNvPr>
          <p:cNvSpPr txBox="1"/>
          <p:nvPr/>
        </p:nvSpPr>
        <p:spPr>
          <a:xfrm>
            <a:off x="0" y="0"/>
            <a:ext cx="4496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SimulIDE</a:t>
            </a:r>
            <a:endParaRPr lang="pt-BR" sz="28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623392" y="718820"/>
            <a:ext cx="1108923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O </a:t>
            </a:r>
            <a:r>
              <a:rPr lang="pt-BR" sz="2800" dirty="0" err="1"/>
              <a:t>SimulIDE</a:t>
            </a:r>
            <a:r>
              <a:rPr lang="pt-BR" sz="2800" dirty="0"/>
              <a:t> é um software, simulador de circuitos eletrônicos inclusive microcontroladores como PIC,  plataforma Arduino, etc.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Este software é um programa mais leve que os similares e possui a vantagem de não ser instalável. Basta baixar, descompactar e iniciar a utilização.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É importante lembrar que os tempos não são tão precisos, mas é uma boa  opção para se utilizar didaticamente.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O </a:t>
            </a:r>
            <a:r>
              <a:rPr lang="pt-BR" sz="2800" dirty="0" err="1"/>
              <a:t>SimulIDE</a:t>
            </a:r>
            <a:r>
              <a:rPr lang="pt-BR" sz="2800" dirty="0"/>
              <a:t> suporta o desenvolvimento de projetos simples utilizando diversos dispositivos eletrônicos desde os mais simples componentes como resistores, diodos, capacitores, até plataformas mais completas.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Desta forma, o </a:t>
            </a:r>
            <a:r>
              <a:rPr lang="pt-BR" sz="2800" dirty="0" err="1"/>
              <a:t>SimulIDE</a:t>
            </a:r>
            <a:r>
              <a:rPr lang="pt-BR" sz="2800" dirty="0"/>
              <a:t> permite que se desenvolva o projeto no simulador antes de se partir para execução final do mesmo.</a:t>
            </a:r>
          </a:p>
        </p:txBody>
      </p:sp>
    </p:spTree>
    <p:extLst>
      <p:ext uri="{BB962C8B-B14F-4D97-AF65-F5344CB8AC3E}">
        <p14:creationId xmlns:p14="http://schemas.microsoft.com/office/powerpoint/2010/main" val="351350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551384" y="480405"/>
            <a:ext cx="11089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Basicamente o </a:t>
            </a:r>
            <a:r>
              <a:rPr lang="pt-BR" sz="2800" dirty="0" err="1"/>
              <a:t>SimulIDE</a:t>
            </a:r>
            <a:r>
              <a:rPr lang="pt-BR" sz="2800" dirty="0"/>
              <a:t> é dividido em três áreas divididas verticalmente e de largura regulável.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4540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sz="28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0D890E3-6D14-4180-B6BF-63CD22860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1526674"/>
            <a:ext cx="8963037" cy="53594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FC06122-6F3F-44DB-937A-D1662F2EF689}"/>
              </a:ext>
            </a:extLst>
          </p:cNvPr>
          <p:cNvSpPr txBox="1"/>
          <p:nvPr/>
        </p:nvSpPr>
        <p:spPr>
          <a:xfrm>
            <a:off x="4204810" y="4365104"/>
            <a:ext cx="24672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Área de montagem dos componentes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9EE8FDC-199D-43C1-8BA0-5BB5C2A0941A}"/>
              </a:ext>
            </a:extLst>
          </p:cNvPr>
          <p:cNvSpPr txBox="1"/>
          <p:nvPr/>
        </p:nvSpPr>
        <p:spPr>
          <a:xfrm rot="16200000" flipH="1">
            <a:off x="7564143" y="3729369"/>
            <a:ext cx="24823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Apresentação de códigos</a:t>
            </a:r>
          </a:p>
        </p:txBody>
      </p: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2627CC1A-0E84-4409-911E-DCD07EC4F246}"/>
              </a:ext>
            </a:extLst>
          </p:cNvPr>
          <p:cNvCxnSpPr>
            <a:cxnSpLocks/>
          </p:cNvCxnSpPr>
          <p:nvPr/>
        </p:nvCxnSpPr>
        <p:spPr>
          <a:xfrm flipH="1" flipV="1">
            <a:off x="1343472" y="2214901"/>
            <a:ext cx="2861338" cy="4789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6DC58E1-5DEB-4236-B811-C48597A3403A}"/>
              </a:ext>
            </a:extLst>
          </p:cNvPr>
          <p:cNvSpPr txBox="1"/>
          <p:nvPr/>
        </p:nvSpPr>
        <p:spPr>
          <a:xfrm>
            <a:off x="4339335" y="2214901"/>
            <a:ext cx="33408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Esta área é dividida em quatro abas</a:t>
            </a:r>
          </a:p>
        </p:txBody>
      </p:sp>
    </p:spTree>
    <p:extLst>
      <p:ext uri="{BB962C8B-B14F-4D97-AF65-F5344CB8AC3E}">
        <p14:creationId xmlns:p14="http://schemas.microsoft.com/office/powerpoint/2010/main" val="3079546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695400" y="457508"/>
            <a:ext cx="1094521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primeira área constitui-se de três abas. A primeira é a de componentes.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Constitui-se de todos os componentes eletrônicos para montagem do projeto, inclusive a dos microcontroladores e Arduíno como destacado na figura.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4540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sz="28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A7CC346-DEA7-4AA8-A44C-1C4DF72E7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2636912"/>
            <a:ext cx="2533650" cy="3000375"/>
          </a:xfrm>
          <a:prstGeom prst="rect">
            <a:avLst/>
          </a:prstGeom>
        </p:spPr>
      </p:pic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0D20361B-5C13-4371-ADF3-76180B9708BB}"/>
              </a:ext>
            </a:extLst>
          </p:cNvPr>
          <p:cNvCxnSpPr>
            <a:cxnSpLocks/>
          </p:cNvCxnSpPr>
          <p:nvPr/>
        </p:nvCxnSpPr>
        <p:spPr>
          <a:xfrm flipH="1">
            <a:off x="2927648" y="1916832"/>
            <a:ext cx="3384376" cy="28083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795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695400" y="457508"/>
            <a:ext cx="1094521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Para se colocar um componente na área central, basta clicar segurar e arrastar.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Abaixo há a montagem de um pequeno circuito para acender um </a:t>
            </a:r>
            <a:r>
              <a:rPr lang="pt-BR" sz="2800" dirty="0" err="1"/>
              <a:t>led</a:t>
            </a:r>
            <a:r>
              <a:rPr lang="pt-BR" sz="2800" dirty="0"/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2C448D4-378F-405C-B99E-388899986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2060848"/>
            <a:ext cx="6696744" cy="352839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95179D28-F50F-4160-A775-8A4738ECD246}"/>
              </a:ext>
            </a:extLst>
          </p:cNvPr>
          <p:cNvSpPr txBox="1"/>
          <p:nvPr/>
        </p:nvSpPr>
        <p:spPr>
          <a:xfrm>
            <a:off x="7033592" y="2295179"/>
            <a:ext cx="460851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Constituição: uma fonte de 5 V, uma chave liga desliga (</a:t>
            </a:r>
            <a:r>
              <a:rPr lang="pt-BR" sz="2800" dirty="0" err="1"/>
              <a:t>Push</a:t>
            </a:r>
            <a:r>
              <a:rPr lang="pt-BR" sz="2800" dirty="0"/>
              <a:t> botton), um resistor de 200 ohm e um </a:t>
            </a:r>
            <a:r>
              <a:rPr lang="pt-BR" sz="2800" dirty="0" err="1"/>
              <a:t>led</a:t>
            </a:r>
            <a:r>
              <a:rPr lang="pt-BR" sz="2800" dirty="0"/>
              <a:t>, aterrado.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Para ligar os componentes, basta aproximar o ponteiro do mouse dos componentes,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CDB506D-826E-4BEA-8FD4-140900C29C67}"/>
              </a:ext>
            </a:extLst>
          </p:cNvPr>
          <p:cNvSpPr txBox="1"/>
          <p:nvPr/>
        </p:nvSpPr>
        <p:spPr>
          <a:xfrm>
            <a:off x="324348" y="5661248"/>
            <a:ext cx="113162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seta vira uma cruz, clique com o botão esquerdo do mouse, solte e arraste até o próximo componente e clique novamente. </a:t>
            </a:r>
          </a:p>
        </p:txBody>
      </p:sp>
    </p:spTree>
    <p:extLst>
      <p:ext uri="{BB962C8B-B14F-4D97-AF65-F5344CB8AC3E}">
        <p14:creationId xmlns:p14="http://schemas.microsoft.com/office/powerpoint/2010/main" val="420808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623392" y="337592"/>
            <a:ext cx="1094521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segunda aba, </a:t>
            </a:r>
            <a:r>
              <a:rPr lang="pt-BR" sz="2800" dirty="0" err="1"/>
              <a:t>RamTanble</a:t>
            </a:r>
            <a:r>
              <a:rPr lang="pt-BR" sz="2800" dirty="0"/>
              <a:t>, não discutiremos no momento.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A aba de propriedades descreve as propriedades (</a:t>
            </a:r>
            <a:r>
              <a:rPr lang="pt-BR" sz="2800" dirty="0" err="1"/>
              <a:t>Propieties</a:t>
            </a:r>
            <a:r>
              <a:rPr lang="pt-BR" sz="2800" dirty="0"/>
              <a:t>) tanto do circuito como a de qualquer componente do circuito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A92E975-87EC-4CFC-9BCF-9463F9B90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97" y="1892349"/>
            <a:ext cx="5324553" cy="257708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44A9D48D-7326-4F45-B780-DE3849B35302}"/>
              </a:ext>
            </a:extLst>
          </p:cNvPr>
          <p:cNvSpPr txBox="1"/>
          <p:nvPr/>
        </p:nvSpPr>
        <p:spPr>
          <a:xfrm>
            <a:off x="6096000" y="2068776"/>
            <a:ext cx="56886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Há duas formas de acesso. A primeira é clicar sobre a aba.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Querendo saber detalhes dos componentes, é só clicar sobre o componente.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0AF08977-BD05-4D0E-8703-61CB84FD2F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60" y="4655288"/>
            <a:ext cx="5316189" cy="2202712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2E8A65E0-E323-45CB-BF4C-102008310023}"/>
              </a:ext>
            </a:extLst>
          </p:cNvPr>
          <p:cNvSpPr txBox="1"/>
          <p:nvPr/>
        </p:nvSpPr>
        <p:spPr>
          <a:xfrm>
            <a:off x="6096000" y="558924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Aqui está selecionado o resistor.</a:t>
            </a:r>
          </a:p>
        </p:txBody>
      </p:sp>
    </p:spTree>
    <p:extLst>
      <p:ext uri="{BB962C8B-B14F-4D97-AF65-F5344CB8AC3E}">
        <p14:creationId xmlns:p14="http://schemas.microsoft.com/office/powerpoint/2010/main" val="204216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F1B5A90-D002-43CE-9A60-85FD3632E485}"/>
              </a:ext>
            </a:extLst>
          </p:cNvPr>
          <p:cNvSpPr/>
          <p:nvPr/>
        </p:nvSpPr>
        <p:spPr>
          <a:xfrm>
            <a:off x="335360" y="364039"/>
            <a:ext cx="11665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Se você clicar o botão da direita do mouse sobre um componente e em seguida propriedades, também verá a aba de propriedades e a propriedade do componente correspondente.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93616E9-3B6D-47CD-8F78-B1DDB8EC5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820969"/>
            <a:ext cx="4320480" cy="239298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48959BE-4251-4B68-9E16-9D143A5A9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040" y="1731388"/>
            <a:ext cx="5943600" cy="2524125"/>
          </a:xfrm>
          <a:prstGeom prst="rect">
            <a:avLst/>
          </a:prstGeom>
        </p:spPr>
      </p:pic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769494FD-BD96-45F5-AC0F-7CE264B26439}"/>
              </a:ext>
            </a:extLst>
          </p:cNvPr>
          <p:cNvSpPr/>
          <p:nvPr/>
        </p:nvSpPr>
        <p:spPr>
          <a:xfrm>
            <a:off x="4799856" y="3017460"/>
            <a:ext cx="969168" cy="57606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92B6956-4425-4CA8-AD3B-7424CFDC238C}"/>
              </a:ext>
            </a:extLst>
          </p:cNvPr>
          <p:cNvSpPr/>
          <p:nvPr/>
        </p:nvSpPr>
        <p:spPr>
          <a:xfrm>
            <a:off x="368896" y="4509120"/>
            <a:ext cx="11665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É possível também que se troque o atributo dos componentes (lógico, os que podem ser mudados). Para resistência por exemplo, basta clicar duas vezes sobre a linha que a mesma ficará editável 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5288C8C8-16F6-4110-A0FA-5780C7691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083" y="5602154"/>
            <a:ext cx="4665514" cy="10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9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F1B5A90-D002-43CE-9A60-85FD3632E485}"/>
              </a:ext>
            </a:extLst>
          </p:cNvPr>
          <p:cNvSpPr/>
          <p:nvPr/>
        </p:nvSpPr>
        <p:spPr>
          <a:xfrm>
            <a:off x="3113418" y="495307"/>
            <a:ext cx="852719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última aba, File </a:t>
            </a:r>
            <a:r>
              <a:rPr lang="pt-BR" sz="2800" dirty="0" err="1"/>
              <a:t>explorer</a:t>
            </a:r>
            <a:r>
              <a:rPr lang="pt-BR" sz="2800" dirty="0"/>
              <a:t>, permite acesso a todos os arquivos do seu computador.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Fixei nos exemplos, porque é este que nós iremos explorar para uso do Arduíno que já possui uma pasta específica como pode ser visto.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48D8359-36E7-4C75-ADD6-0830306FA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53" y="476672"/>
            <a:ext cx="2695293" cy="5009177"/>
          </a:xfrm>
          <a:prstGeom prst="rect">
            <a:avLst/>
          </a:prstGeom>
        </p:spPr>
      </p:pic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A942D0EA-4C90-4C5D-852D-38AA01C39FF0}"/>
              </a:ext>
            </a:extLst>
          </p:cNvPr>
          <p:cNvCxnSpPr>
            <a:cxnSpLocks/>
          </p:cNvCxnSpPr>
          <p:nvPr/>
        </p:nvCxnSpPr>
        <p:spPr>
          <a:xfrm flipH="1">
            <a:off x="1775520" y="2857343"/>
            <a:ext cx="2088232" cy="3693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6EBA7268-16B6-49DA-96B1-A1DDD5E3C7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565" y="2857343"/>
            <a:ext cx="2436355" cy="4000657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23F47EAC-25B0-45B5-B73E-8CCB1C3E5DC1}"/>
              </a:ext>
            </a:extLst>
          </p:cNvPr>
          <p:cNvSpPr/>
          <p:nvPr/>
        </p:nvSpPr>
        <p:spPr>
          <a:xfrm>
            <a:off x="7032104" y="5451779"/>
            <a:ext cx="3816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Aqui nos vemos uma exploração um pouco mais detalhada.</a:t>
            </a:r>
          </a:p>
        </p:txBody>
      </p:sp>
    </p:spTree>
    <p:extLst>
      <p:ext uri="{BB962C8B-B14F-4D97-AF65-F5344CB8AC3E}">
        <p14:creationId xmlns:p14="http://schemas.microsoft.com/office/powerpoint/2010/main" val="338258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CD42B69-79CE-428C-A00C-4C817B1D810E}"/>
              </a:ext>
            </a:extLst>
          </p:cNvPr>
          <p:cNvSpPr txBox="1"/>
          <p:nvPr/>
        </p:nvSpPr>
        <p:spPr>
          <a:xfrm>
            <a:off x="6076681" y="1182231"/>
            <a:ext cx="58326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área central é a de montagem do circuito, como pode ser visto. É nesta área que será colocada a placa do Arduino e o circuito interligado a ela para podermos trabalhar.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9C7CF7-BBAC-4079-BED7-4173476790A4}"/>
              </a:ext>
            </a:extLst>
          </p:cNvPr>
          <p:cNvSpPr txBox="1"/>
          <p:nvPr/>
        </p:nvSpPr>
        <p:spPr>
          <a:xfrm>
            <a:off x="0" y="-31740"/>
            <a:ext cx="2628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Conhecendo a Interface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3696985-7D49-4A2F-ACBD-388AC8FC5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458669"/>
            <a:ext cx="5610225" cy="334327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73AD2D1-E2CB-4D97-9640-8CFEB052D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4077073"/>
            <a:ext cx="2914650" cy="278092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B9E02F16-108A-4FCC-AD1C-3FCC2935A1DB}"/>
              </a:ext>
            </a:extLst>
          </p:cNvPr>
          <p:cNvSpPr txBox="1"/>
          <p:nvPr/>
        </p:nvSpPr>
        <p:spPr>
          <a:xfrm>
            <a:off x="3647728" y="4472924"/>
            <a:ext cx="813690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/>
              <a:t>A área da direita é a de códigos quando as placas que depende de codificação necessitam.</a:t>
            </a:r>
          </a:p>
          <a:p>
            <a:pPr algn="just">
              <a:spcAft>
                <a:spcPts val="1200"/>
              </a:spcAft>
            </a:pPr>
            <a:r>
              <a:rPr lang="pt-BR" sz="2800" dirty="0"/>
              <a:t>Vamos agora analisar cada um dos ícones na faixa superior das áreas.</a:t>
            </a:r>
          </a:p>
        </p:txBody>
      </p:sp>
    </p:spTree>
    <p:extLst>
      <p:ext uri="{BB962C8B-B14F-4D97-AF65-F5344CB8AC3E}">
        <p14:creationId xmlns:p14="http://schemas.microsoft.com/office/powerpoint/2010/main" val="394110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1011</Words>
  <Application>Microsoft Office PowerPoint</Application>
  <PresentationFormat>Widescreen</PresentationFormat>
  <Paragraphs>86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Adobe Naskh Medium</vt:lpstr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André Luis Lapolli</dc:creator>
  <cp:lastModifiedBy>André</cp:lastModifiedBy>
  <cp:revision>154</cp:revision>
  <dcterms:created xsi:type="dcterms:W3CDTF">2015-02-02T15:03:04Z</dcterms:created>
  <dcterms:modified xsi:type="dcterms:W3CDTF">2020-04-13T19:08:53Z</dcterms:modified>
</cp:coreProperties>
</file>